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  <p:sldMasterId id="2147483660" r:id="rId2"/>
  </p:sldMasterIdLst>
  <p:notesMasterIdLst>
    <p:notesMasterId r:id="rId21"/>
  </p:notesMasterIdLst>
  <p:sldIdLst>
    <p:sldId id="339" r:id="rId3"/>
    <p:sldId id="287" r:id="rId4"/>
    <p:sldId id="286" r:id="rId5"/>
    <p:sldId id="325" r:id="rId6"/>
    <p:sldId id="326" r:id="rId7"/>
    <p:sldId id="327" r:id="rId8"/>
    <p:sldId id="328" r:id="rId9"/>
    <p:sldId id="329" r:id="rId10"/>
    <p:sldId id="330" r:id="rId11"/>
    <p:sldId id="331" r:id="rId12"/>
    <p:sldId id="332" r:id="rId13"/>
    <p:sldId id="315" r:id="rId14"/>
    <p:sldId id="333" r:id="rId15"/>
    <p:sldId id="335" r:id="rId16"/>
    <p:sldId id="334" r:id="rId17"/>
    <p:sldId id="336" r:id="rId18"/>
    <p:sldId id="337" r:id="rId19"/>
    <p:sldId id="338" r:id="rId20"/>
  </p:sldIdLst>
  <p:sldSz cx="12192000" cy="6858000"/>
  <p:notesSz cx="6858000" cy="9144000"/>
  <p:custDataLst>
    <p:tags r:id="rId22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2"/>
    <p:restoredTop sz="94762"/>
  </p:normalViewPr>
  <p:slideViewPr>
    <p:cSldViewPr>
      <p:cViewPr varScale="1">
        <p:scale>
          <a:sx n="59" d="100"/>
          <a:sy n="59" d="100"/>
        </p:scale>
        <p:origin x="984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ableStyles" Target="tableStyles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gs" Target="tags/tag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ad.smith.edu\Files\Home\twildhag\Stats%20Text%20Book\Ch%204%20Measures%20of%20Central%20Tendency\Figures%203%20and%20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solidFill>
                <a:schemeClr val="tx1"/>
              </a:solidFill>
            </a:ln>
            <a:effectLst/>
          </c:spPr>
          <c:invertIfNegative val="0"/>
          <c:cat>
            <c:numRef>
              <c:f>'[Figures 3 and 4.xlsx]Sheet1'!$A$5:$A$11</c:f>
              <c:numCache>
                <c:formatCode>General</c:formatCode>
                <c:ptCount val="7"/>
                <c:pt idx="0">
                  <c:v>4</c:v>
                </c:pt>
                <c:pt idx="1">
                  <c:v>5</c:v>
                </c:pt>
                <c:pt idx="2">
                  <c:v>6</c:v>
                </c:pt>
                <c:pt idx="3">
                  <c:v>7</c:v>
                </c:pt>
                <c:pt idx="4">
                  <c:v>8</c:v>
                </c:pt>
                <c:pt idx="5">
                  <c:v>9</c:v>
                </c:pt>
                <c:pt idx="6">
                  <c:v>10</c:v>
                </c:pt>
              </c:numCache>
            </c:numRef>
          </c:cat>
          <c:val>
            <c:numRef>
              <c:f>'[Figures 3 and 4.xlsx]Sheet1'!$B$5:$B$11</c:f>
              <c:numCache>
                <c:formatCode>General</c:formatCode>
                <c:ptCount val="7"/>
                <c:pt idx="0">
                  <c:v>1</c:v>
                </c:pt>
                <c:pt idx="1">
                  <c:v>1</c:v>
                </c:pt>
                <c:pt idx="2">
                  <c:v>3</c:v>
                </c:pt>
                <c:pt idx="3">
                  <c:v>7</c:v>
                </c:pt>
                <c:pt idx="4">
                  <c:v>3</c:v>
                </c:pt>
                <c:pt idx="5">
                  <c:v>1</c:v>
                </c:pt>
                <c:pt idx="6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661-4E8E-9194-247192211E7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0"/>
        <c:overlap val="-27"/>
        <c:axId val="593653120"/>
        <c:axId val="593649592"/>
      </c:barChart>
      <c:catAx>
        <c:axId val="59365312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3649592"/>
        <c:crosses val="autoZero"/>
        <c:auto val="1"/>
        <c:lblAlgn val="ctr"/>
        <c:lblOffset val="100"/>
        <c:noMultiLvlLbl val="0"/>
      </c:catAx>
      <c:valAx>
        <c:axId val="593649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Frequency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36531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39E0B1E-50C0-425D-9584-32D69FBBD07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4A84F79F-1179-44EF-83CF-4DB09B6116DE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BF047CFD-2EC0-44F2-87E2-5DD98FE3FE5E}" type="datetimeFigureOut">
              <a:rPr lang="en-US" altLang="en-US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75B7312D-3097-4DAC-BFAA-2F0262E72F2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97383BBA-6961-4569-A342-E27F252C33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26549A-15DE-4AEF-AAE8-43B5D52EED6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33DC78F-7CF1-43C8-A6E7-3B309FB0CAC1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A424CE32-003B-4358-BDC3-3307BB2CACA1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E17A3790-F03B-45C2-B675-F938C92584D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DD9AD6BA-2FD7-40EF-8324-78937A2E11B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17006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638B0-B16D-46C1-87AE-93C30534B73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2F83-88E5-43D3-83E7-356F40119D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61897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638B0-B16D-46C1-87AE-93C30534B73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2F83-88E5-43D3-83E7-356F40119D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38065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638B0-B16D-46C1-87AE-93C30534B73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2F83-88E5-43D3-83E7-356F40119D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9735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638B0-B16D-46C1-87AE-93C30534B73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2F83-88E5-43D3-83E7-356F40119D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8297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638B0-B16D-46C1-87AE-93C30534B73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2F83-88E5-43D3-83E7-356F40119D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8399246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638B0-B16D-46C1-87AE-93C30534B73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B2F83-88E5-43D3-83E7-356F40119D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36111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05A2C281-DDF5-4D30-B055-18ACF1452375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9138D5F-9250-4A83-B429-1034B9B29B1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7941070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FB9DD70F-384B-4B3B-A14A-43651B1DDC65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6CDC6D-9514-4A6B-96ED-2BE1A266477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1773627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96F399F-7D5D-4659-836F-89F9EE53DBC9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2D2AF3-AFDB-4BA2-8255-94C32952AEE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25012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9C46338-1505-4FBE-A96F-02AE54F6A8D7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40F3FA-6B56-48A7-914B-5DBA67192E7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00806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061750-3CD6-4664-8EBD-050AD33E7C30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B546C6-0616-41E3-A00C-1916990B171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461938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80E08B7-FC5C-44A1-A7B6-10B95C13D414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9283564-A3F7-4DF6-8293-C184713CC8F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04280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5A7450C-1490-4403-94D6-D912F46CE8EA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D405D5-8232-44F5-BDE7-BC752BC17B4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032537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EB647C8-198C-48B3-B696-2D81B8C39C36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D16AC4-71A2-458A-8BAD-613537167AE6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759326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52A6602B-05F2-4632-AD13-FC9915EBCF5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8DC9C2-226E-40DB-B5B6-2CBDEC3C5C53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928786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BDC4B9B-F738-4E36-BF7E-FD16C133D84F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FA9B42-9415-41AD-9744-92FC1980A84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50983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F09638B0-B16D-46C1-87AE-93C30534B73B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FC0B2F83-88E5-43D3-83E7-356F40119D77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693152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3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7/22/2024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3485711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29612EE9-015D-5CDE-FFFB-95C55402E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00200" y="609600"/>
            <a:ext cx="85344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mean for this variable?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73E5A2E9-0417-6610-2152-9AB4C85AC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057651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AE12450-638F-4D5D-AA1D-B993B91AB566}"/>
              </a:ext>
            </a:extLst>
          </p:cNvPr>
          <p:cNvSpPr/>
          <p:nvPr/>
        </p:nvSpPr>
        <p:spPr>
          <a:xfrm>
            <a:off x="1981200" y="4057651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269" name="Title 1">
            <a:extLst>
              <a:ext uri="{FF2B5EF4-FFF2-40B4-BE49-F238E27FC236}">
                <a16:creationId xmlns:a16="http://schemas.microsoft.com/office/drawing/2014/main" id="{F84EFEE4-605A-7558-A483-21EF9679093C}"/>
              </a:ext>
            </a:extLst>
          </p:cNvPr>
          <p:cNvSpPr txBox="1">
            <a:spLocks/>
          </p:cNvSpPr>
          <p:nvPr/>
        </p:nvSpPr>
        <p:spPr bwMode="auto">
          <a:xfrm>
            <a:off x="1981200" y="2690133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n-lt"/>
              </a:rPr>
              <a:t>How many days last month did you take an over-the-counter pain reliever?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47772DE3-0029-800A-88AB-D2879D5AAD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4000" y="618445"/>
            <a:ext cx="85344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mode for this variable?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D41CC696-79F9-C3E8-62C2-9526C7A3B3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191000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2E5831C-2577-4FA8-BCF0-36C63425E4B4}"/>
              </a:ext>
            </a:extLst>
          </p:cNvPr>
          <p:cNvSpPr/>
          <p:nvPr/>
        </p:nvSpPr>
        <p:spPr>
          <a:xfrm>
            <a:off x="1981200" y="41910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293" name="Title 1">
            <a:extLst>
              <a:ext uri="{FF2B5EF4-FFF2-40B4-BE49-F238E27FC236}">
                <a16:creationId xmlns:a16="http://schemas.microsoft.com/office/drawing/2014/main" id="{7E6A190F-3089-AC20-EFA3-5E95AB06BE04}"/>
              </a:ext>
            </a:extLst>
          </p:cNvPr>
          <p:cNvSpPr txBox="1">
            <a:spLocks/>
          </p:cNvSpPr>
          <p:nvPr/>
        </p:nvSpPr>
        <p:spPr bwMode="auto">
          <a:xfrm>
            <a:off x="1981200" y="26003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j-lt"/>
              </a:rPr>
              <a:t>How many days last month did you take an over-the-counter pain reliever?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2806419A-C137-045A-00E8-CD15BD6F3A5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1600" y="552443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</a:rPr>
              <a:t>What is the case number for the median in this frequency distribution?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171816FA-395F-09BC-F8C1-7A206DCEA24C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258176" y="2692854"/>
            <a:ext cx="2325687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9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7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6.5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7.5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06DE9C7-3628-48FE-ABEB-3B3964356F0F}"/>
              </a:ext>
            </a:extLst>
          </p:cNvPr>
          <p:cNvSpPr/>
          <p:nvPr/>
        </p:nvSpPr>
        <p:spPr>
          <a:xfrm>
            <a:off x="7924800" y="26670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C1F0A6A9-C285-49E8-A9DD-8D2E336CFA7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45428364"/>
              </p:ext>
            </p:extLst>
          </p:nvPr>
        </p:nvGraphicFramePr>
        <p:xfrm>
          <a:off x="2286000" y="1981200"/>
          <a:ext cx="5126037" cy="3692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8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101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Value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Frequency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Cumulative Frequency</a:t>
                      </a:r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3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3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3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3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3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3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1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Total</a:t>
                      </a:r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17</a:t>
                      </a:r>
                    </a:p>
                  </a:txBody>
                  <a:tcPr marT="45710" marB="45710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marT="45710" marB="45710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EA15C964-5ECE-06D1-7BC4-75CA03BD24A6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04900" y="574668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</a:rPr>
              <a:t>What is the median in this frequency distribution?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B55591E7-E086-7D7F-74FB-F6184F7AC17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153400" y="2667000"/>
            <a:ext cx="2325687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9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7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6.5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7.5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6FE4A87-1945-42DA-83DB-8036AF02E697}"/>
              </a:ext>
            </a:extLst>
          </p:cNvPr>
          <p:cNvSpPr/>
          <p:nvPr/>
        </p:nvSpPr>
        <p:spPr>
          <a:xfrm>
            <a:off x="7831931" y="33528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441C350-F1BA-4F5B-A603-C7320656494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3715841"/>
              </p:ext>
            </p:extLst>
          </p:nvPr>
        </p:nvGraphicFramePr>
        <p:xfrm>
          <a:off x="2209800" y="1905000"/>
          <a:ext cx="5126037" cy="36925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8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101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Value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Frequency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Cumulative Frequency</a:t>
                      </a:r>
                    </a:p>
                  </a:txBody>
                  <a:tcPr marT="45710" marB="4571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1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Total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17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marT="45710" marB="4571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519BA82B-569D-B9A5-32E5-A7E4AB9982F4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04900" y="609600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</a:rPr>
              <a:t>What is the mode in this frequency distribution?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262B8170-4CF5-82C0-4E56-A13FCFCB9DB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001000" y="2590800"/>
            <a:ext cx="2325687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9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7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6.5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7.5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70A8F39-B245-4E7C-A81C-1417073C36E2}"/>
              </a:ext>
            </a:extLst>
          </p:cNvPr>
          <p:cNvSpPr/>
          <p:nvPr/>
        </p:nvSpPr>
        <p:spPr>
          <a:xfrm>
            <a:off x="7760368" y="3179837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3710888-0A85-4EDE-B1CC-ADC7884F840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36436402"/>
              </p:ext>
            </p:extLst>
          </p:nvPr>
        </p:nvGraphicFramePr>
        <p:xfrm>
          <a:off x="2209800" y="1899944"/>
          <a:ext cx="5126037" cy="3723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8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01013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Value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Frequency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Cumulative Frequency</a:t>
                      </a:r>
                    </a:p>
                  </a:txBody>
                  <a:tcPr marT="45710" marB="4571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01568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3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</a:t>
                      </a:r>
                    </a:p>
                  </a:txBody>
                  <a:tcPr marL="9525" marR="9525" marT="9523" marB="0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6216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Total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17</a:t>
                      </a:r>
                    </a:p>
                  </a:txBody>
                  <a:tcPr marT="45710" marB="45710"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marT="45710" marB="45710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2F6DE2B0-D8F1-C94F-21E8-D369F953CD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/>
              <a:t>What is the mean in this frequency distribution?</a:t>
            </a:r>
          </a:p>
        </p:txBody>
      </p:sp>
      <p:sp>
        <p:nvSpPr>
          <p:cNvPr id="16387" name="Content Placeholder 2">
            <a:extLst>
              <a:ext uri="{FF2B5EF4-FFF2-40B4-BE49-F238E27FC236}">
                <a16:creationId xmlns:a16="http://schemas.microsoft.com/office/drawing/2014/main" id="{2A4624C2-5192-2E09-63FD-2F36814C696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091941" y="2801860"/>
            <a:ext cx="2325688" cy="2341563"/>
          </a:xfrm>
        </p:spPr>
        <p:txBody>
          <a:bodyPr>
            <a:normAutofit fontScale="25000" lnSpcReduction="20000"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9600" dirty="0"/>
              <a:t>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9600" dirty="0"/>
              <a:t>2.7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9600" dirty="0"/>
              <a:t>5.4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9600" dirty="0"/>
              <a:t>1.7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486DD42-1D5D-4D02-952D-AF38D7D3C888}"/>
              </a:ext>
            </a:extLst>
          </p:cNvPr>
          <p:cNvSpPr/>
          <p:nvPr/>
        </p:nvSpPr>
        <p:spPr>
          <a:xfrm>
            <a:off x="7903029" y="41910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7564B593-E9CE-4B79-88DA-303B36240E2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594263"/>
              </p:ext>
            </p:extLst>
          </p:nvPr>
        </p:nvGraphicFramePr>
        <p:xfrm>
          <a:off x="2286000" y="2933623"/>
          <a:ext cx="5126037" cy="2209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7803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Value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Frequency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latin typeface="+mn-lt"/>
                        </a:rPr>
                        <a:t>Cumulative Frequency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Total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1" dirty="0">
                          <a:latin typeface="+mn-lt"/>
                        </a:rPr>
                        <a:t>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sz="2000" dirty="0">
                        <a:latin typeface="+mn-lt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le 1">
            <a:extLst>
              <a:ext uri="{FF2B5EF4-FFF2-40B4-BE49-F238E27FC236}">
                <a16:creationId xmlns:a16="http://schemas.microsoft.com/office/drawing/2014/main" id="{8EF8B2C6-F7D8-A695-0DD0-9121CF133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/>
              <a:t>Which measure(s) of central tendency should you report for this distribution?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0DC21F36-5F86-4002-A679-1AA16C7C3B5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458200" y="3471863"/>
            <a:ext cx="2325688" cy="1911350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Modes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Median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Mean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  <a:defRPr/>
            </a:pP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701BB24-1CAD-4B7D-A1A5-F574393F69F2}"/>
              </a:ext>
            </a:extLst>
          </p:cNvPr>
          <p:cNvSpPr/>
          <p:nvPr/>
        </p:nvSpPr>
        <p:spPr>
          <a:xfrm>
            <a:off x="8458200" y="34290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7413" name="Picture 1">
            <a:extLst>
              <a:ext uri="{FF2B5EF4-FFF2-40B4-BE49-F238E27FC236}">
                <a16:creationId xmlns:a16="http://schemas.microsoft.com/office/drawing/2014/main" id="{64DA03EC-4899-68CC-7B10-5969B1E9B5F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667000"/>
            <a:ext cx="5841774" cy="34727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3BCF62E5-829D-6631-6B3E-D25552997A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/>
              <a:t>Which measure(s) of central tendency should you report for this distribution?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FBC1FC7A-1F9C-468D-B8F0-62E8B28954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0" y="3509963"/>
            <a:ext cx="2325688" cy="1911350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Mode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Median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400" dirty="0">
                <a:ea typeface="ＭＳ Ｐゴシック" panose="020B0600070205080204" pitchFamily="34" charset="-128"/>
              </a:rPr>
              <a:t>Mean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  <a:defRPr/>
            </a:pP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33C89EA-27D5-49D4-B8F7-F4D038EB8521}"/>
              </a:ext>
            </a:extLst>
          </p:cNvPr>
          <p:cNvSpPr/>
          <p:nvPr/>
        </p:nvSpPr>
        <p:spPr>
          <a:xfrm>
            <a:off x="7924800" y="42291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8437" name="Picture 2">
            <a:extLst>
              <a:ext uri="{FF2B5EF4-FFF2-40B4-BE49-F238E27FC236}">
                <a16:creationId xmlns:a16="http://schemas.microsoft.com/office/drawing/2014/main" id="{1788D8BD-9849-95E1-2B56-AAB810B0CF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2743200"/>
            <a:ext cx="6079923" cy="330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3C5B68D-CAC6-43F4-927F-4CBF81241969}"/>
              </a:ext>
            </a:extLst>
          </p:cNvPr>
          <p:cNvSpPr/>
          <p:nvPr/>
        </p:nvSpPr>
        <p:spPr>
          <a:xfrm>
            <a:off x="7924800" y="34290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7" grpId="0" animBg="1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CB786A9B-FCA2-B9A5-9243-AADE0824D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/>
              <a:t>Which measure(s) of central tendency should you report for this distribution?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B65027B3-3C6E-47A9-AEB3-864EB2BC05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848600" y="3429000"/>
            <a:ext cx="2325688" cy="1911350"/>
          </a:xfrm>
        </p:spPr>
        <p:txBody>
          <a:bodyPr>
            <a:normAutofit fontScale="25000" lnSpcReduction="20000"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9600" dirty="0">
                <a:ea typeface="ＭＳ Ｐゴシック" panose="020B0600070205080204" pitchFamily="34" charset="-128"/>
              </a:rPr>
              <a:t>Mode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9600" dirty="0">
                <a:ea typeface="ＭＳ Ｐゴシック" panose="020B0600070205080204" pitchFamily="34" charset="-128"/>
              </a:rPr>
              <a:t>Median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9600" dirty="0">
                <a:ea typeface="ＭＳ Ｐゴシック" panose="020B0600070205080204" pitchFamily="34" charset="-128"/>
              </a:rPr>
              <a:t>Mean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  <a:defRPr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933DEFE-2624-4D1E-AF7B-C85875022CCB}"/>
              </a:ext>
            </a:extLst>
          </p:cNvPr>
          <p:cNvSpPr/>
          <p:nvPr/>
        </p:nvSpPr>
        <p:spPr>
          <a:xfrm>
            <a:off x="7848600" y="4106862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E6C90739-F780-4113-8A54-8E58C001251B}"/>
              </a:ext>
            </a:extLst>
          </p:cNvPr>
          <p:cNvSpPr/>
          <p:nvPr/>
        </p:nvSpPr>
        <p:spPr>
          <a:xfrm>
            <a:off x="7848600" y="3348037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65C5304-681E-454F-8431-B53C29022F4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09523503"/>
              </p:ext>
            </p:extLst>
          </p:nvPr>
        </p:nvGraphicFramePr>
        <p:xfrm>
          <a:off x="1371600" y="2674078"/>
          <a:ext cx="5029200" cy="34981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Oval 8">
            <a:extLst>
              <a:ext uri="{FF2B5EF4-FFF2-40B4-BE49-F238E27FC236}">
                <a16:creationId xmlns:a16="http://schemas.microsoft.com/office/drawing/2014/main" id="{5E38413D-9E0F-43AC-89AD-5F28D32172C7}"/>
              </a:ext>
            </a:extLst>
          </p:cNvPr>
          <p:cNvSpPr/>
          <p:nvPr/>
        </p:nvSpPr>
        <p:spPr>
          <a:xfrm>
            <a:off x="7848600" y="4833937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  <p:bldP spid="7" grpId="0" animBg="1" autoUpdateAnimBg="0"/>
      <p:bldP spid="9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2351E8C-0D8D-0049-5BEC-F60C360DE99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 dirty="0"/>
              <a:t>Chapter 4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2CB2C15C-D939-B133-B18C-BF0EF13B20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20B348AA-3DCD-1183-5F0C-900349C87E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9600"/>
            <a:ext cx="86106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mean for this variable?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AFE5A739-5F75-EE57-8C65-918496E468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0" y="4516437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10F0901-4A28-4A03-879B-AF7AB792EA43}"/>
              </a:ext>
            </a:extLst>
          </p:cNvPr>
          <p:cNvSpPr/>
          <p:nvPr/>
        </p:nvSpPr>
        <p:spPr>
          <a:xfrm>
            <a:off x="2781300" y="5183873"/>
            <a:ext cx="2325687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101" name="Title 1">
            <a:extLst>
              <a:ext uri="{FF2B5EF4-FFF2-40B4-BE49-F238E27FC236}">
                <a16:creationId xmlns:a16="http://schemas.microsoft.com/office/drawing/2014/main" id="{52972970-1987-1CEA-5718-C55380A50F23}"/>
              </a:ext>
            </a:extLst>
          </p:cNvPr>
          <p:cNvSpPr txBox="1">
            <a:spLocks/>
          </p:cNvSpPr>
          <p:nvPr/>
        </p:nvSpPr>
        <p:spPr bwMode="auto">
          <a:xfrm>
            <a:off x="2476500" y="2799902"/>
            <a:ext cx="7239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+mn-lt"/>
              </a:rPr>
              <a:t>Favorite kind of cuisine: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n-lt"/>
              </a:rPr>
              <a:t>(1) Indian, (2) Italian, (3) Mexican, (4) Thai, (5) Chinese, (6) Other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0086E363-23CD-1F6E-2603-A75DBF7974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8300" y="631823"/>
            <a:ext cx="89154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median for this variable?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4BDA7F29-84D0-1BC6-6E2E-734ED92EDD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67000" y="4505551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8E7C938-52FB-4838-8E3C-2761B8D3AA07}"/>
              </a:ext>
            </a:extLst>
          </p:cNvPr>
          <p:cNvSpPr/>
          <p:nvPr/>
        </p:nvSpPr>
        <p:spPr>
          <a:xfrm>
            <a:off x="2667000" y="51816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125" name="Title 1">
            <a:extLst>
              <a:ext uri="{FF2B5EF4-FFF2-40B4-BE49-F238E27FC236}">
                <a16:creationId xmlns:a16="http://schemas.microsoft.com/office/drawing/2014/main" id="{5C06E5FB-7B3D-1751-9947-C08E978B5190}"/>
              </a:ext>
            </a:extLst>
          </p:cNvPr>
          <p:cNvSpPr txBox="1">
            <a:spLocks/>
          </p:cNvSpPr>
          <p:nvPr/>
        </p:nvSpPr>
        <p:spPr bwMode="auto">
          <a:xfrm>
            <a:off x="2438400" y="2801937"/>
            <a:ext cx="7239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+mj-lt"/>
              </a:rPr>
              <a:t>Favorite kind of cuisine: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j-lt"/>
              </a:rPr>
              <a:t>(1) Indian, (2) Italian, (3) Mexican, (4) Thai, (5) Chinese, (6) Other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57FBFD61-0821-F51D-0CC5-6BE1B10728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2913" y="660628"/>
            <a:ext cx="85344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mode for this variable?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4E2EA689-3252-8573-083A-24D30BE328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6051" y="4425723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8E645B6-2FA1-48A7-B5AD-A97A2B57655F}"/>
              </a:ext>
            </a:extLst>
          </p:cNvPr>
          <p:cNvSpPr/>
          <p:nvPr/>
        </p:nvSpPr>
        <p:spPr>
          <a:xfrm>
            <a:off x="2449285" y="4425723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149" name="Title 1">
            <a:extLst>
              <a:ext uri="{FF2B5EF4-FFF2-40B4-BE49-F238E27FC236}">
                <a16:creationId xmlns:a16="http://schemas.microsoft.com/office/drawing/2014/main" id="{626E8009-FCA9-A2FE-2966-A8946D69C106}"/>
              </a:ext>
            </a:extLst>
          </p:cNvPr>
          <p:cNvSpPr txBox="1">
            <a:spLocks/>
          </p:cNvSpPr>
          <p:nvPr/>
        </p:nvSpPr>
        <p:spPr bwMode="auto">
          <a:xfrm>
            <a:off x="2449285" y="2737303"/>
            <a:ext cx="729342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+mj-lt"/>
              </a:rPr>
              <a:t>Favorite kind of cuisine: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j-lt"/>
              </a:rPr>
              <a:t>(1) Indian, (2) Italian, (3) Mexican, (4) Thai, (5) Chinese, (6) Other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5A72CD2B-2902-399F-873D-AB7A826C25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714500" y="633412"/>
            <a:ext cx="87630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mean for this variable?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A66A0BED-4860-4915-746C-AEF3CFC94D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97126" y="4419600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F277FFF-D240-43B3-BB9D-72D55037BDF7}"/>
              </a:ext>
            </a:extLst>
          </p:cNvPr>
          <p:cNvSpPr/>
          <p:nvPr/>
        </p:nvSpPr>
        <p:spPr>
          <a:xfrm>
            <a:off x="2208213" y="51816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173" name="Title 1">
            <a:extLst>
              <a:ext uri="{FF2B5EF4-FFF2-40B4-BE49-F238E27FC236}">
                <a16:creationId xmlns:a16="http://schemas.microsoft.com/office/drawing/2014/main" id="{169F5908-9C0F-00A6-C9EF-B93B9EF367AD}"/>
              </a:ext>
            </a:extLst>
          </p:cNvPr>
          <p:cNvSpPr txBox="1">
            <a:spLocks/>
          </p:cNvSpPr>
          <p:nvPr/>
        </p:nvSpPr>
        <p:spPr bwMode="auto">
          <a:xfrm>
            <a:off x="2209800" y="2837315"/>
            <a:ext cx="876299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+mj-lt"/>
              </a:rPr>
              <a:t>To what extent do you like Italian cuisine: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n-lt"/>
              </a:rPr>
              <a:t>(1) Dislike, (2) Dislike somewhat, (3) Like somewhat, (4) Like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FAB85E38-EBC1-7FDC-7732-6141978807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03250"/>
            <a:ext cx="88392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median for this variable?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7EF773D5-0A18-5723-C6C6-B78CC54295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357890" y="4516437"/>
            <a:ext cx="2325687" cy="2341563"/>
          </a:xfrm>
        </p:spPr>
        <p:txBody>
          <a:bodyPr/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847B6D7-3EBA-4C37-9C90-8C25143A5DA7}"/>
              </a:ext>
            </a:extLst>
          </p:cNvPr>
          <p:cNvSpPr/>
          <p:nvPr/>
        </p:nvSpPr>
        <p:spPr>
          <a:xfrm>
            <a:off x="2357890" y="4516437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197" name="Title 1">
            <a:extLst>
              <a:ext uri="{FF2B5EF4-FFF2-40B4-BE49-F238E27FC236}">
                <a16:creationId xmlns:a16="http://schemas.microsoft.com/office/drawing/2014/main" id="{C362D144-666D-E9F5-4B97-7C11EBB9F251}"/>
              </a:ext>
            </a:extLst>
          </p:cNvPr>
          <p:cNvSpPr txBox="1">
            <a:spLocks/>
          </p:cNvSpPr>
          <p:nvPr/>
        </p:nvSpPr>
        <p:spPr bwMode="auto">
          <a:xfrm>
            <a:off x="2209800" y="2830513"/>
            <a:ext cx="865845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+mn-lt"/>
              </a:rPr>
              <a:t>To what extent do you like Italian cuisine: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n-lt"/>
              </a:rPr>
              <a:t>(1) Dislike, (2) Dislike somewhat, (3) Like somewhat, (4) Like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69F18B58-97F7-DC5D-6287-2C555D54832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4813" y="663686"/>
            <a:ext cx="86106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mode for this variable?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5EC2C484-BC0B-0E8A-429F-D1975A1D4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09800" y="4516437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B759B31-0E1E-48A5-8A10-A9C59C20E549}"/>
              </a:ext>
            </a:extLst>
          </p:cNvPr>
          <p:cNvSpPr/>
          <p:nvPr/>
        </p:nvSpPr>
        <p:spPr>
          <a:xfrm>
            <a:off x="2209800" y="4516437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221" name="Title 1">
            <a:extLst>
              <a:ext uri="{FF2B5EF4-FFF2-40B4-BE49-F238E27FC236}">
                <a16:creationId xmlns:a16="http://schemas.microsoft.com/office/drawing/2014/main" id="{B8E21DFA-1B21-55CF-3968-75E956C83AC7}"/>
              </a:ext>
            </a:extLst>
          </p:cNvPr>
          <p:cNvSpPr txBox="1">
            <a:spLocks/>
          </p:cNvSpPr>
          <p:nvPr/>
        </p:nvSpPr>
        <p:spPr bwMode="auto">
          <a:xfrm>
            <a:off x="2209800" y="2857500"/>
            <a:ext cx="83058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b="1" dirty="0">
                <a:latin typeface="+mj-lt"/>
              </a:rPr>
              <a:t>To what extent do you like Italian cuisine: 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j-lt"/>
              </a:rPr>
              <a:t>(1) Dislike, (2) Dislike somewhat, (3) Like somewhat, (4) Like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BE0F5CE4-986E-49F9-5F03-113158485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685800"/>
            <a:ext cx="8839200" cy="1143000"/>
          </a:xfrm>
        </p:spPr>
        <p:txBody>
          <a:bodyPr/>
          <a:lstStyle/>
          <a:p>
            <a:pPr algn="l"/>
            <a:r>
              <a:rPr lang="en-US" altLang="en-US" sz="3600" dirty="0"/>
              <a:t>Should we report the median for this variable?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6C4E4C04-AF3D-77A2-58CA-3465FFCE0D5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81200" y="4027714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421D1A5-1EF9-4407-816C-C2C76DF06997}"/>
              </a:ext>
            </a:extLst>
          </p:cNvPr>
          <p:cNvSpPr/>
          <p:nvPr/>
        </p:nvSpPr>
        <p:spPr>
          <a:xfrm>
            <a:off x="1981200" y="40386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45" name="Title 1">
            <a:extLst>
              <a:ext uri="{FF2B5EF4-FFF2-40B4-BE49-F238E27FC236}">
                <a16:creationId xmlns:a16="http://schemas.microsoft.com/office/drawing/2014/main" id="{0A4CDFF4-43D4-EFB5-92A9-4EE071DD9123}"/>
              </a:ext>
            </a:extLst>
          </p:cNvPr>
          <p:cNvSpPr txBox="1">
            <a:spLocks/>
          </p:cNvSpPr>
          <p:nvPr/>
        </p:nvSpPr>
        <p:spPr bwMode="auto">
          <a:xfrm>
            <a:off x="1981200" y="2657476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dirty="0">
                <a:latin typeface="+mj-lt"/>
              </a:rPr>
              <a:t>How many days last month did you take an over-the-counter pain reliever?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1418</TotalTime>
  <Words>558</Words>
  <Application>Microsoft Office PowerPoint</Application>
  <PresentationFormat>Widescreen</PresentationFormat>
  <Paragraphs>173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5" baseType="lpstr">
      <vt:lpstr>ＭＳ Ｐゴシック</vt:lpstr>
      <vt:lpstr>Arial</vt:lpstr>
      <vt:lpstr>Calibri</vt:lpstr>
      <vt:lpstr>Century Gothic</vt:lpstr>
      <vt:lpstr>Wingdings 3</vt:lpstr>
      <vt:lpstr>Ion Boardroom</vt:lpstr>
      <vt:lpstr>Ion Boardroom</vt:lpstr>
      <vt:lpstr>Statistics for Social Understanding, Second Edition</vt:lpstr>
      <vt:lpstr>Chapter 4</vt:lpstr>
      <vt:lpstr>Should we report the mean for this variable?</vt:lpstr>
      <vt:lpstr>Should we report the median for this variable?</vt:lpstr>
      <vt:lpstr>Should we report the mode for this variable?</vt:lpstr>
      <vt:lpstr>Should we report the mean for this variable?</vt:lpstr>
      <vt:lpstr>Should we report the median for this variable?</vt:lpstr>
      <vt:lpstr>Should we report the mode for this variable?</vt:lpstr>
      <vt:lpstr>Should we report the median for this variable?</vt:lpstr>
      <vt:lpstr>Should we report the mean for this variable?</vt:lpstr>
      <vt:lpstr>Should we report the mode for this variable?</vt:lpstr>
      <vt:lpstr>What is the case number for the median in this frequency distribution?</vt:lpstr>
      <vt:lpstr>What is the median in this frequency distribution?</vt:lpstr>
      <vt:lpstr>What is the mode in this frequency distribution?</vt:lpstr>
      <vt:lpstr>What is the mean in this frequency distribution?</vt:lpstr>
      <vt:lpstr>Which measure(s) of central tendency should you report for this distribution?</vt:lpstr>
      <vt:lpstr>Which measure(s) of central tendency should you report for this distribution?</vt:lpstr>
      <vt:lpstr>Which measure(s) of central tendency should you report for this distribution?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71</cp:revision>
  <dcterms:created xsi:type="dcterms:W3CDTF">2012-02-08T19:26:01Z</dcterms:created>
  <dcterms:modified xsi:type="dcterms:W3CDTF">2024-07-22T14:19:14Z</dcterms:modified>
</cp:coreProperties>
</file>